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7"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0099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4F40A-394E-4D62-95CC-529FAC7E6231}" type="datetimeFigureOut">
              <a:rPr lang="en-US" smtClean="0"/>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427E3-D04A-44CB-8607-9A3AA1970A4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C54CC5A-CFD5-4E4E-A3DB-D9780AF032BD}"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8625-22A2-4EAF-A839-2FE11DA47F3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C54CC5A-CFD5-4E4E-A3DB-D9780AF032BD}"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C54CC5A-CFD5-4E4E-A3DB-D9780AF032BD}"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C54CC5A-CFD5-4E4E-A3DB-D9780AF032BD}"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CC5A-CFD5-4E4E-A3DB-D9780AF032BD}"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8625-22A2-4EAF-A839-2FE11DA47F3B}" type="slidenum">
              <a:rPr lang="en-US" smtClean="0"/>
              <a:t>‹#›</a:t>
            </a:fld>
            <a:endParaRPr lang="en-US"/>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C54CC5A-CFD5-4E4E-A3DB-D9780AF032BD}"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C54CC5A-CFD5-4E4E-A3DB-D9780AF032BD}" type="datetimeFigureOut">
              <a:rPr lang="en-US" smtClean="0"/>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C54CC5A-CFD5-4E4E-A3DB-D9780AF032BD}" type="datetimeFigureOut">
              <a:rPr lang="en-US" smtClean="0"/>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CC5A-CFD5-4E4E-A3DB-D9780AF032BD}" type="datetimeFigureOut">
              <a:rPr lang="en-US" smtClean="0"/>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D8625-22A2-4EAF-A839-2FE11DA47F3B}" type="slidenum">
              <a:rPr lang="en-US" smtClean="0"/>
              <a:t>‹#›</a:t>
            </a:fld>
            <a:endParaRPr lang="en-US"/>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4CC5A-CFD5-4E4E-A3DB-D9780AF032BD}"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C54CC5A-CFD5-4E4E-A3DB-D9780AF032BD}"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D8625-22A2-4EAF-A839-2FE11DA47F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5C54CC5A-CFD5-4E4E-A3DB-D9780AF032BD}" type="datetimeFigureOut">
              <a:rPr lang="en-US" smtClean="0"/>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58CD8625-22A2-4EAF-A839-2FE11DA47F3B}" type="slidenum">
              <a:rPr lang="en-US" smtClean="0"/>
              <a:t>‹#›</a:t>
            </a:fld>
            <a:endParaRPr lang="en-US"/>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0"/>
            <a:ext cx="4495800" cy="898431"/>
          </a:xfrm>
        </p:spPr>
        <p:txBody>
          <a:bodyPr>
            <a:normAutofit fontScale="90000"/>
          </a:bodyPr>
          <a:lstStyle/>
          <a:p>
            <a:r>
              <a:rPr lang="en-US" dirty="0" err="1" smtClean="0">
                <a:latin typeface="Century Gothic" pitchFamily="34" charset="0"/>
              </a:rPr>
              <a:t>Bildungsroman</a:t>
            </a:r>
            <a:r>
              <a:rPr lang="en-US" dirty="0" smtClean="0"/>
              <a:t> </a:t>
            </a:r>
            <a:endParaRPr lang="en-US" dirty="0"/>
          </a:p>
        </p:txBody>
      </p:sp>
      <p:sp>
        <p:nvSpPr>
          <p:cNvPr id="3" name="Subtitle 2"/>
          <p:cNvSpPr>
            <a:spLocks noGrp="1"/>
          </p:cNvSpPr>
          <p:nvPr>
            <p:ph type="subTitle" idx="1"/>
          </p:nvPr>
        </p:nvSpPr>
        <p:spPr>
          <a:xfrm>
            <a:off x="3124200" y="1447800"/>
            <a:ext cx="2286000" cy="624582"/>
          </a:xfrm>
        </p:spPr>
        <p:txBody>
          <a:bodyPr/>
          <a:lstStyle/>
          <a:p>
            <a:r>
              <a:rPr lang="en-US" dirty="0" smtClean="0">
                <a:latin typeface="Century Gothic" pitchFamily="34" charset="0"/>
              </a:rPr>
              <a:t>By: Skyler Lowman</a:t>
            </a:r>
            <a:endParaRPr lang="en-US" dirty="0">
              <a:latin typeface="Century Gothic" pitchFamily="34" charset="0"/>
            </a:endParaRPr>
          </a:p>
        </p:txBody>
      </p:sp>
      <p:sp>
        <p:nvSpPr>
          <p:cNvPr id="5" name="TextBox 4"/>
          <p:cNvSpPr txBox="1"/>
          <p:nvPr/>
        </p:nvSpPr>
        <p:spPr>
          <a:xfrm>
            <a:off x="2133600" y="2209800"/>
            <a:ext cx="4495800" cy="2246769"/>
          </a:xfrm>
          <a:prstGeom prst="rect">
            <a:avLst/>
          </a:prstGeom>
          <a:noFill/>
        </p:spPr>
        <p:txBody>
          <a:bodyPr wrap="square" rtlCol="0">
            <a:spAutoFit/>
          </a:bodyPr>
          <a:lstStyle/>
          <a:p>
            <a:pPr algn="ctr"/>
            <a:r>
              <a:rPr lang="en-US" sz="2800" dirty="0" smtClean="0">
                <a:latin typeface="Century Gothic" pitchFamily="34" charset="0"/>
              </a:rPr>
              <a:t>“ With maturity, you gain perspective and wisdom, but you lose ignorance and innocence.”</a:t>
            </a:r>
            <a:endParaRPr lang="en-US" sz="2800" dirty="0">
              <a:latin typeface="Century Gothic" pitchFamily="34" charset="0"/>
            </a:endParaRPr>
          </a:p>
        </p:txBody>
      </p:sp>
      <p:pic>
        <p:nvPicPr>
          <p:cNvPr id="7" name="CD Audio 6">
            <a:hlinkClick r:id="" action="ppaction://media"/>
          </p:cNvPr>
          <p:cNvPicPr>
            <a:picLocks noRot="1" noChangeAspect="1"/>
          </p:cNvPicPr>
          <p:nvPr>
            <a:audioCd>
              <a:st track="1"/>
              <a:end track="1" time="290"/>
            </a:audioCd>
          </p:nvPr>
        </p:nvPicPr>
        <p:blipFill>
          <a:blip r:embed="rId2" cstate="print"/>
          <a:stretch>
            <a:fillRect/>
          </a:stretch>
        </p:blipFill>
        <p:spPr>
          <a:xfrm>
            <a:off x="8534400" y="228600"/>
            <a:ext cx="304800" cy="304800"/>
          </a:xfrm>
          <a:prstGeom prst="rect">
            <a:avLst/>
          </a:prstGeom>
        </p:spPr>
      </p:pic>
      <p:pic>
        <p:nvPicPr>
          <p:cNvPr id="18434" name="Picture 2" descr="https://encrypted-tbn3.gstatic.com/images?q=tbn:ANd9GcS7rK4LE4NLerdp8RsMPX8b-W7JecLl0kFnAiW7I96At9CslBtNCQ"/>
          <p:cNvPicPr>
            <a:picLocks noChangeAspect="1" noChangeArrowheads="1"/>
          </p:cNvPicPr>
          <p:nvPr/>
        </p:nvPicPr>
        <p:blipFill>
          <a:blip r:embed="rId3" cstate="print"/>
          <a:srcRect/>
          <a:stretch>
            <a:fillRect/>
          </a:stretch>
        </p:blipFill>
        <p:spPr bwMode="auto">
          <a:xfrm rot="20667882">
            <a:off x="247851" y="476449"/>
            <a:ext cx="2143125" cy="2143125"/>
          </a:xfrm>
          <a:prstGeom prst="rect">
            <a:avLst/>
          </a:prstGeom>
          <a:ln>
            <a:noFill/>
          </a:ln>
          <a:effectLst>
            <a:softEdge rad="112500"/>
          </a:effectLst>
        </p:spPr>
      </p:pic>
      <p:pic>
        <p:nvPicPr>
          <p:cNvPr id="18436" name="Picture 4" descr="https://encrypted-tbn0.gstatic.com/images?q=tbn:ANd9GcR8sIstY2dIj86uL58UREba9lRtRasXMT0-s5bV7B5p4WOOMngkzA"/>
          <p:cNvPicPr>
            <a:picLocks noChangeAspect="1" noChangeArrowheads="1"/>
          </p:cNvPicPr>
          <p:nvPr/>
        </p:nvPicPr>
        <p:blipFill>
          <a:blip r:embed="rId4" cstate="print"/>
          <a:srcRect/>
          <a:stretch>
            <a:fillRect/>
          </a:stretch>
        </p:blipFill>
        <p:spPr bwMode="auto">
          <a:xfrm rot="771898">
            <a:off x="6499690" y="5092702"/>
            <a:ext cx="2508250" cy="1504951"/>
          </a:xfrm>
          <a:prstGeom prst="ellipse">
            <a:avLst/>
          </a:prstGeom>
          <a:ln>
            <a:noFill/>
          </a:ln>
          <a:effectLst>
            <a:softEdge rad="112500"/>
          </a:effectLst>
        </p:spPr>
      </p:pic>
      <p:pic>
        <p:nvPicPr>
          <p:cNvPr id="18438" name="Picture 6" descr="https://encrypted-tbn1.gstatic.com/images?q=tbn:ANd9GcTnw7tqgQZFLghESyBEQ49_5KAGxXn5xo6_QEJr--uB_93JgIOm"/>
          <p:cNvPicPr>
            <a:picLocks noChangeAspect="1" noChangeArrowheads="1"/>
          </p:cNvPicPr>
          <p:nvPr/>
        </p:nvPicPr>
        <p:blipFill>
          <a:blip r:embed="rId5" cstate="print"/>
          <a:srcRect/>
          <a:stretch>
            <a:fillRect/>
          </a:stretch>
        </p:blipFill>
        <p:spPr bwMode="auto">
          <a:xfrm rot="21002326">
            <a:off x="3276600" y="4876800"/>
            <a:ext cx="2209800" cy="1655218"/>
          </a:xfrm>
          <a:prstGeom prst="rect">
            <a:avLst/>
          </a:prstGeom>
          <a:ln>
            <a:noFill/>
          </a:ln>
          <a:effectLst>
            <a:softEdge rad="112500"/>
          </a:effectLst>
        </p:spPr>
      </p:pic>
      <p:pic>
        <p:nvPicPr>
          <p:cNvPr id="18440" name="Picture 8" descr="https://encrypted-tbn3.gstatic.com/images?q=tbn:ANd9GcStlDhDAPwUhx9kfyaw-ptCye41QNlppBSpc4Xjs1S0bcdRkLDn"/>
          <p:cNvPicPr>
            <a:picLocks noChangeAspect="1" noChangeArrowheads="1"/>
          </p:cNvPicPr>
          <p:nvPr/>
        </p:nvPicPr>
        <p:blipFill>
          <a:blip r:embed="rId6" cstate="print"/>
          <a:srcRect r="1195" b="12000"/>
          <a:stretch>
            <a:fillRect/>
          </a:stretch>
        </p:blipFill>
        <p:spPr bwMode="auto">
          <a:xfrm rot="834299">
            <a:off x="458575" y="3896597"/>
            <a:ext cx="2177495" cy="1545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44" name="Picture 12" descr="https://encrypted-tbn0.gstatic.com/images?q=tbn:ANd9GcSV8p8yXWabRW4soEY1S5q5AblklNwb5tz5ZVecAAa61yW90jX8"/>
          <p:cNvPicPr>
            <a:picLocks noChangeAspect="1" noChangeArrowheads="1"/>
          </p:cNvPicPr>
          <p:nvPr/>
        </p:nvPicPr>
        <p:blipFill>
          <a:blip r:embed="rId7" cstate="print"/>
          <a:srcRect/>
          <a:stretch>
            <a:fillRect/>
          </a:stretch>
        </p:blipFill>
        <p:spPr bwMode="auto">
          <a:xfrm rot="962671">
            <a:off x="6469715" y="1981327"/>
            <a:ext cx="2466975" cy="1847851"/>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5"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Maturity:</a:t>
            </a:r>
            <a:endParaRPr lang="en-US" b="1" dirty="0">
              <a:latin typeface="Century Gothic" pitchFamily="34" charset="0"/>
            </a:endParaRPr>
          </a:p>
        </p:txBody>
      </p:sp>
      <p:sp>
        <p:nvSpPr>
          <p:cNvPr id="3" name="Content Placeholder 2"/>
          <p:cNvSpPr>
            <a:spLocks noGrp="1"/>
          </p:cNvSpPr>
          <p:nvPr>
            <p:ph idx="1"/>
          </p:nvPr>
        </p:nvSpPr>
        <p:spPr>
          <a:xfrm>
            <a:off x="609600" y="1447800"/>
            <a:ext cx="8077200" cy="4876800"/>
          </a:xfrm>
        </p:spPr>
        <p:txBody>
          <a:bodyPr>
            <a:normAutofit lnSpcReduction="10000"/>
          </a:bodyPr>
          <a:lstStyle/>
          <a:p>
            <a:r>
              <a:rPr lang="en-US" sz="1600" dirty="0" smtClean="0">
                <a:solidFill>
                  <a:srgbClr val="002060"/>
                </a:solidFill>
                <a:latin typeface="Century Gothic" pitchFamily="34" charset="0"/>
              </a:rPr>
              <a:t>“…before Mom and Dad were killed” (Hinton 48). </a:t>
            </a:r>
            <a:endParaRPr lang="en-US" sz="1600" dirty="0" smtClean="0">
              <a:solidFill>
                <a:srgbClr val="002060"/>
              </a:solidFill>
              <a:latin typeface="Century Gothic" pitchFamily="34" charset="0"/>
            </a:endParaRPr>
          </a:p>
          <a:p>
            <a:pPr>
              <a:buNone/>
            </a:pPr>
            <a:r>
              <a:rPr lang="en-US" sz="1600" dirty="0" smtClean="0">
                <a:solidFill>
                  <a:srgbClr val="002060"/>
                </a:solidFill>
                <a:latin typeface="Century Gothic" pitchFamily="34" charset="0"/>
              </a:rPr>
              <a:t>	This quote shows one of the reasons </a:t>
            </a:r>
            <a:r>
              <a:rPr lang="en-US" sz="1600" dirty="0" err="1" smtClean="0">
                <a:solidFill>
                  <a:srgbClr val="002060"/>
                </a:solidFill>
                <a:latin typeface="Century Gothic" pitchFamily="34" charset="0"/>
              </a:rPr>
              <a:t>Ponyboy</a:t>
            </a:r>
            <a:r>
              <a:rPr lang="en-US" sz="1600" dirty="0" smtClean="0">
                <a:solidFill>
                  <a:srgbClr val="002060"/>
                </a:solidFill>
                <a:latin typeface="Century Gothic" pitchFamily="34" charset="0"/>
              </a:rPr>
              <a:t> is so mature; he has been forced to grow up and become mature. </a:t>
            </a:r>
            <a:r>
              <a:rPr lang="en-US" sz="1600" dirty="0" err="1" smtClean="0">
                <a:solidFill>
                  <a:srgbClr val="002060"/>
                </a:solidFill>
                <a:latin typeface="Century Gothic" pitchFamily="34" charset="0"/>
              </a:rPr>
              <a:t>Ponyboy</a:t>
            </a:r>
            <a:r>
              <a:rPr lang="en-US" sz="1600" dirty="0" smtClean="0">
                <a:solidFill>
                  <a:srgbClr val="002060"/>
                </a:solidFill>
                <a:latin typeface="Century Gothic" pitchFamily="34" charset="0"/>
              </a:rPr>
              <a:t> has been through so much and seen so much that now he is forced to be a mature young adult rather than a reckless child. </a:t>
            </a:r>
            <a:r>
              <a:rPr lang="en-US" sz="1600" dirty="0" err="1" smtClean="0">
                <a:solidFill>
                  <a:srgbClr val="002060"/>
                </a:solidFill>
                <a:latin typeface="Century Gothic" pitchFamily="34" charset="0"/>
              </a:rPr>
              <a:t>Darry</a:t>
            </a:r>
            <a:r>
              <a:rPr lang="en-US" sz="1600" dirty="0" smtClean="0">
                <a:solidFill>
                  <a:srgbClr val="002060"/>
                </a:solidFill>
                <a:latin typeface="Century Gothic" pitchFamily="34" charset="0"/>
              </a:rPr>
              <a:t>, obviously, is forced to be much more mature than </a:t>
            </a:r>
            <a:r>
              <a:rPr lang="en-US" sz="1600" dirty="0" err="1" smtClean="0">
                <a:solidFill>
                  <a:srgbClr val="002060"/>
                </a:solidFill>
                <a:latin typeface="Century Gothic" pitchFamily="34" charset="0"/>
              </a:rPr>
              <a:t>Ponyboy</a:t>
            </a:r>
            <a:r>
              <a:rPr lang="en-US" sz="1600" dirty="0" smtClean="0">
                <a:solidFill>
                  <a:srgbClr val="002060"/>
                </a:solidFill>
                <a:latin typeface="Century Gothic" pitchFamily="34" charset="0"/>
              </a:rPr>
              <a:t>, since he is the oldest. Also because </a:t>
            </a:r>
            <a:r>
              <a:rPr lang="en-US" sz="1600" dirty="0" err="1" smtClean="0">
                <a:solidFill>
                  <a:srgbClr val="002060"/>
                </a:solidFill>
                <a:latin typeface="Century Gothic" pitchFamily="34" charset="0"/>
              </a:rPr>
              <a:t>Darry</a:t>
            </a:r>
            <a:r>
              <a:rPr lang="en-US" sz="1600" dirty="0" smtClean="0">
                <a:solidFill>
                  <a:srgbClr val="002060"/>
                </a:solidFill>
                <a:latin typeface="Century Gothic" pitchFamily="34" charset="0"/>
              </a:rPr>
              <a:t> is the oldest, he is forced to have the pressure to make income and provide for his family. On the other hand, </a:t>
            </a:r>
            <a:r>
              <a:rPr lang="en-US" sz="1600" dirty="0" err="1" smtClean="0">
                <a:solidFill>
                  <a:srgbClr val="002060"/>
                </a:solidFill>
                <a:latin typeface="Century Gothic" pitchFamily="34" charset="0"/>
              </a:rPr>
              <a:t>Ponyboy</a:t>
            </a:r>
            <a:r>
              <a:rPr lang="en-US" sz="1600" dirty="0" smtClean="0">
                <a:solidFill>
                  <a:srgbClr val="002060"/>
                </a:solidFill>
                <a:latin typeface="Century Gothic" pitchFamily="34" charset="0"/>
              </a:rPr>
              <a:t> is only fourteen and has to deal with such hardships at such a young age. At this age and with this situation, he is almost forced to become more mature, in his mind, than </a:t>
            </a:r>
            <a:r>
              <a:rPr lang="en-US" sz="1600" dirty="0" err="1" smtClean="0">
                <a:solidFill>
                  <a:srgbClr val="002060"/>
                </a:solidFill>
                <a:latin typeface="Century Gothic" pitchFamily="34" charset="0"/>
              </a:rPr>
              <a:t>Darry</a:t>
            </a:r>
            <a:r>
              <a:rPr lang="en-US" sz="1600" dirty="0" smtClean="0">
                <a:solidFill>
                  <a:srgbClr val="002060"/>
                </a:solidFill>
                <a:latin typeface="Century Gothic" pitchFamily="34" charset="0"/>
              </a:rPr>
              <a:t>. </a:t>
            </a:r>
            <a:r>
              <a:rPr lang="en-US" sz="1600" dirty="0" err="1" smtClean="0">
                <a:solidFill>
                  <a:srgbClr val="002060"/>
                </a:solidFill>
                <a:latin typeface="Century Gothic" pitchFamily="34" charset="0"/>
              </a:rPr>
              <a:t>Ponyboy</a:t>
            </a:r>
            <a:r>
              <a:rPr lang="en-US" sz="1600" dirty="0" smtClean="0">
                <a:solidFill>
                  <a:srgbClr val="002060"/>
                </a:solidFill>
                <a:latin typeface="Century Gothic" pitchFamily="34" charset="0"/>
              </a:rPr>
              <a:t>, not only has to deal with this hardship, but also the destitution of his gang; also he is only fourteen and in a street gang. These are all ways in which </a:t>
            </a:r>
            <a:r>
              <a:rPr lang="en-US" sz="1600" dirty="0" err="1" smtClean="0">
                <a:solidFill>
                  <a:srgbClr val="002060"/>
                </a:solidFill>
                <a:latin typeface="Century Gothic" pitchFamily="34" charset="0"/>
              </a:rPr>
              <a:t>Ponyboy</a:t>
            </a:r>
            <a:r>
              <a:rPr lang="en-US" sz="1600" dirty="0" smtClean="0">
                <a:solidFill>
                  <a:srgbClr val="002060"/>
                </a:solidFill>
                <a:latin typeface="Century Gothic" pitchFamily="34" charset="0"/>
              </a:rPr>
              <a:t> has been forced to become mature; the initial problem, though, was his parents dying in a car accident. This causes </a:t>
            </a:r>
            <a:r>
              <a:rPr lang="en-US" sz="1600" dirty="0" err="1" smtClean="0">
                <a:solidFill>
                  <a:srgbClr val="002060"/>
                </a:solidFill>
                <a:latin typeface="Century Gothic" pitchFamily="34" charset="0"/>
              </a:rPr>
              <a:t>Ponyboy</a:t>
            </a:r>
            <a:r>
              <a:rPr lang="en-US" sz="1600" dirty="0" smtClean="0">
                <a:solidFill>
                  <a:srgbClr val="002060"/>
                </a:solidFill>
                <a:latin typeface="Century Gothic" pitchFamily="34" charset="0"/>
              </a:rPr>
              <a:t> to become more mature, even though he is not paying income or providing food for his family, because he has to learn how to rely on his fellow gangs members. Also, </a:t>
            </a:r>
            <a:r>
              <a:rPr lang="en-US" sz="1600" dirty="0" err="1" smtClean="0">
                <a:solidFill>
                  <a:srgbClr val="002060"/>
                </a:solidFill>
                <a:latin typeface="Century Gothic" pitchFamily="34" charset="0"/>
              </a:rPr>
              <a:t>Ponboy</a:t>
            </a:r>
            <a:r>
              <a:rPr lang="en-US" sz="1600" dirty="0" smtClean="0">
                <a:solidFill>
                  <a:srgbClr val="002060"/>
                </a:solidFill>
                <a:latin typeface="Century Gothic" pitchFamily="34" charset="0"/>
              </a:rPr>
              <a:t> has to take on more chores and adapt to this major change; as a 13 year old, I would almost never be able to adapt to such a drastic change and be able to comprehend it all together.</a:t>
            </a:r>
          </a:p>
        </p:txBody>
      </p:sp>
      <p:pic>
        <p:nvPicPr>
          <p:cNvPr id="4098" name="Picture 2" descr="https://encrypted-tbn2.gstatic.com/images?q=tbn:ANd9GcTlyjBZ8E5xios8E2neJ9mv_X3xx-ciJe6RXTRZY_lpMCqkK_Z1"/>
          <p:cNvPicPr>
            <a:picLocks noChangeAspect="1" noChangeArrowheads="1"/>
          </p:cNvPicPr>
          <p:nvPr/>
        </p:nvPicPr>
        <p:blipFill>
          <a:blip r:embed="rId2" cstate="print"/>
          <a:srcRect/>
          <a:stretch>
            <a:fillRect/>
          </a:stretch>
        </p:blipFill>
        <p:spPr bwMode="auto">
          <a:xfrm>
            <a:off x="6019800" y="228600"/>
            <a:ext cx="2752725" cy="1657351"/>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0400" y="1219200"/>
            <a:ext cx="2743200" cy="827087"/>
          </a:xfrm>
        </p:spPr>
        <p:txBody>
          <a:bodyPr/>
          <a:lstStyle/>
          <a:p>
            <a:r>
              <a:rPr lang="en-US" b="1" u="sng" dirty="0" smtClean="0">
                <a:latin typeface="Century Gothic" pitchFamily="34" charset="0"/>
              </a:rPr>
              <a:t>Perspective:</a:t>
            </a:r>
            <a:endParaRPr lang="en-US" b="1" u="sng" dirty="0">
              <a:latin typeface="Century Gothic" pitchFamily="34" charset="0"/>
            </a:endParaRPr>
          </a:p>
        </p:txBody>
      </p:sp>
      <p:pic>
        <p:nvPicPr>
          <p:cNvPr id="5122" name="Picture 2" descr="https://encrypted-tbn3.gstatic.com/images?q=tbn:ANd9GcR7FdboGd6b7cRKX7dB-qeNI3wZFmbe5NO5csBL0S-bKqWX_dc_"/>
          <p:cNvPicPr>
            <a:picLocks noChangeAspect="1" noChangeArrowheads="1"/>
          </p:cNvPicPr>
          <p:nvPr/>
        </p:nvPicPr>
        <p:blipFill>
          <a:blip r:embed="rId2" cstate="print"/>
          <a:srcRect/>
          <a:stretch>
            <a:fillRect/>
          </a:stretch>
        </p:blipFill>
        <p:spPr bwMode="auto">
          <a:xfrm rot="20260154">
            <a:off x="6882712" y="199620"/>
            <a:ext cx="1828800" cy="2194561"/>
          </a:xfrm>
          <a:prstGeom prst="rect">
            <a:avLst/>
          </a:prstGeom>
          <a:ln>
            <a:noFill/>
          </a:ln>
          <a:effectLst>
            <a:softEdge rad="112500"/>
          </a:effectLst>
        </p:spPr>
      </p:pic>
      <p:sp>
        <p:nvSpPr>
          <p:cNvPr id="4" name="Content Placeholder 3"/>
          <p:cNvSpPr>
            <a:spLocks noGrp="1"/>
          </p:cNvSpPr>
          <p:nvPr>
            <p:ph sz="half" idx="2"/>
          </p:nvPr>
        </p:nvSpPr>
        <p:spPr>
          <a:xfrm>
            <a:off x="609600" y="1981200"/>
            <a:ext cx="7924800" cy="4495800"/>
          </a:xfrm>
        </p:spPr>
        <p:style>
          <a:lnRef idx="0">
            <a:scrgbClr r="0" g="0" b="0"/>
          </a:lnRef>
          <a:fillRef idx="1001">
            <a:schemeClr val="lt2"/>
          </a:fillRef>
          <a:effectRef idx="0">
            <a:scrgbClr r="0" g="0" b="0"/>
          </a:effectRef>
          <a:fontRef idx="major"/>
        </p:style>
        <p:txBody>
          <a:bodyPr>
            <a:normAutofit/>
          </a:bodyPr>
          <a:lstStyle/>
          <a:p>
            <a:r>
              <a:rPr lang="en-US" sz="1600" dirty="0" smtClean="0">
                <a:latin typeface="Century Gothic" pitchFamily="34" charset="0"/>
              </a:rPr>
              <a:t>“Not like the </a:t>
            </a:r>
            <a:r>
              <a:rPr lang="en-US" sz="1600" dirty="0" err="1" smtClean="0">
                <a:latin typeface="Century Gothic" pitchFamily="34" charset="0"/>
              </a:rPr>
              <a:t>Socs</a:t>
            </a:r>
            <a:r>
              <a:rPr lang="en-US" sz="1600" dirty="0" smtClean="0">
                <a:latin typeface="Century Gothic" pitchFamily="34" charset="0"/>
              </a:rPr>
              <a:t>, who jump greasers and wreck houses and throw beer blasts for kicks” (Hinton 3). This is </a:t>
            </a:r>
            <a:r>
              <a:rPr lang="en-US" sz="1600" dirty="0" err="1" smtClean="0">
                <a:latin typeface="Century Gothic" pitchFamily="34" charset="0"/>
              </a:rPr>
              <a:t>Ponyboy’s</a:t>
            </a:r>
            <a:r>
              <a:rPr lang="en-US" sz="1600" dirty="0" smtClean="0">
                <a:latin typeface="Century Gothic" pitchFamily="34" charset="0"/>
              </a:rPr>
              <a:t> first perspective of the </a:t>
            </a:r>
            <a:r>
              <a:rPr lang="en-US" sz="1600" dirty="0" err="1" smtClean="0">
                <a:latin typeface="Century Gothic" pitchFamily="34" charset="0"/>
              </a:rPr>
              <a:t>Socs</a:t>
            </a:r>
            <a:r>
              <a:rPr lang="en-US" sz="1600" dirty="0" smtClean="0">
                <a:latin typeface="Century Gothic" pitchFamily="34" charset="0"/>
              </a:rPr>
              <a:t> and their actions. To </a:t>
            </a:r>
            <a:r>
              <a:rPr lang="en-US" sz="1600" dirty="0" err="1" smtClean="0">
                <a:latin typeface="Century Gothic" pitchFamily="34" charset="0"/>
              </a:rPr>
              <a:t>Ponyboy</a:t>
            </a:r>
            <a:r>
              <a:rPr lang="en-US" sz="1600" dirty="0" smtClean="0">
                <a:latin typeface="Century Gothic" pitchFamily="34" charset="0"/>
              </a:rPr>
              <a:t>, the </a:t>
            </a:r>
            <a:r>
              <a:rPr lang="en-US" sz="1600" dirty="0" err="1" smtClean="0">
                <a:latin typeface="Century Gothic" pitchFamily="34" charset="0"/>
              </a:rPr>
              <a:t>Socs</a:t>
            </a:r>
            <a:r>
              <a:rPr lang="en-US" sz="1600" dirty="0" smtClean="0">
                <a:latin typeface="Century Gothic" pitchFamily="34" charset="0"/>
              </a:rPr>
              <a:t> are petulant and intransigent. In </a:t>
            </a:r>
            <a:r>
              <a:rPr lang="en-US" sz="1600" dirty="0" err="1" smtClean="0">
                <a:latin typeface="Century Gothic" pitchFamily="34" charset="0"/>
              </a:rPr>
              <a:t>Ponyboy’s</a:t>
            </a:r>
            <a:r>
              <a:rPr lang="en-US" sz="1600" dirty="0" smtClean="0">
                <a:latin typeface="Century Gothic" pitchFamily="34" charset="0"/>
              </a:rPr>
              <a:t> perspective, the </a:t>
            </a:r>
            <a:r>
              <a:rPr lang="en-US" sz="1600" dirty="0" err="1" smtClean="0">
                <a:latin typeface="Century Gothic" pitchFamily="34" charset="0"/>
              </a:rPr>
              <a:t>Socs</a:t>
            </a:r>
            <a:r>
              <a:rPr lang="en-US" sz="1600" dirty="0" smtClean="0">
                <a:latin typeface="Century Gothic" pitchFamily="34" charset="0"/>
              </a:rPr>
              <a:t> do what they want because they have money and/or because they think it is fun. </a:t>
            </a:r>
            <a:r>
              <a:rPr lang="en-US" sz="1600" dirty="0" err="1" smtClean="0">
                <a:latin typeface="Century Gothic" pitchFamily="34" charset="0"/>
              </a:rPr>
              <a:t>Ponyboy</a:t>
            </a:r>
            <a:r>
              <a:rPr lang="en-US" sz="1600" dirty="0" smtClean="0">
                <a:latin typeface="Century Gothic" pitchFamily="34" charset="0"/>
              </a:rPr>
              <a:t> obviously disagrees with this concept and believes that because the </a:t>
            </a:r>
            <a:r>
              <a:rPr lang="en-US" sz="1600" dirty="0" err="1" smtClean="0">
                <a:latin typeface="Century Gothic" pitchFamily="34" charset="0"/>
              </a:rPr>
              <a:t>Socs</a:t>
            </a:r>
            <a:r>
              <a:rPr lang="en-US" sz="1600" dirty="0" smtClean="0">
                <a:latin typeface="Century Gothic" pitchFamily="34" charset="0"/>
              </a:rPr>
              <a:t> think like this, then they are the wrong people to associate yourself with. </a:t>
            </a:r>
            <a:endParaRPr lang="en-US" sz="1600" dirty="0" smtClean="0">
              <a:latin typeface="Century Gothic" pitchFamily="34" charset="0"/>
            </a:endParaRPr>
          </a:p>
          <a:p>
            <a:r>
              <a:rPr lang="en-US" sz="1600" dirty="0" smtClean="0">
                <a:latin typeface="Century Gothic" pitchFamily="34" charset="0"/>
              </a:rPr>
              <a:t>“’He </a:t>
            </a:r>
            <a:r>
              <a:rPr lang="en-US" sz="1600" dirty="0" err="1" smtClean="0">
                <a:latin typeface="Century Gothic" pitchFamily="34" charset="0"/>
              </a:rPr>
              <a:t>ain’t</a:t>
            </a:r>
            <a:r>
              <a:rPr lang="en-US" sz="1600" dirty="0" smtClean="0">
                <a:latin typeface="Century Gothic" pitchFamily="34" charset="0"/>
              </a:rPr>
              <a:t> a Soc,’ I said, ‘he’s just  guy. He just wanted to talk’” (Hinton 118). Later on in the story, </a:t>
            </a:r>
            <a:r>
              <a:rPr lang="en-US" sz="1600" dirty="0" err="1" smtClean="0">
                <a:latin typeface="Century Gothic" pitchFamily="34" charset="0"/>
              </a:rPr>
              <a:t>Ponyboy</a:t>
            </a:r>
            <a:r>
              <a:rPr lang="en-US" sz="1600" dirty="0" smtClean="0">
                <a:latin typeface="Century Gothic" pitchFamily="34" charset="0"/>
              </a:rPr>
              <a:t> got to know the </a:t>
            </a:r>
            <a:r>
              <a:rPr lang="en-US" sz="1600" dirty="0" err="1" smtClean="0">
                <a:latin typeface="Century Gothic" pitchFamily="34" charset="0"/>
              </a:rPr>
              <a:t>Socs</a:t>
            </a:r>
            <a:r>
              <a:rPr lang="en-US" sz="1600" dirty="0" smtClean="0">
                <a:latin typeface="Century Gothic" pitchFamily="34" charset="0"/>
              </a:rPr>
              <a:t> and changed his views of them; he now saw them as normal people. Now that he has matured throughout the book, he has changed his perspective of the </a:t>
            </a:r>
            <a:r>
              <a:rPr lang="en-US" sz="1600" dirty="0" err="1" smtClean="0">
                <a:latin typeface="Century Gothic" pitchFamily="34" charset="0"/>
              </a:rPr>
              <a:t>Socs</a:t>
            </a:r>
            <a:r>
              <a:rPr lang="en-US" sz="1600" dirty="0" smtClean="0">
                <a:latin typeface="Century Gothic" pitchFamily="34" charset="0"/>
              </a:rPr>
              <a:t> to a more civilized view and has realized that they are nice people.  Throughout the novel, </a:t>
            </a:r>
            <a:r>
              <a:rPr lang="en-US" sz="1600" dirty="0" err="1" smtClean="0">
                <a:latin typeface="Century Gothic" pitchFamily="34" charset="0"/>
              </a:rPr>
              <a:t>Ponyboy</a:t>
            </a:r>
            <a:r>
              <a:rPr lang="en-US" sz="1600" dirty="0" smtClean="0">
                <a:latin typeface="Century Gothic" pitchFamily="34" charset="0"/>
              </a:rPr>
              <a:t> becomes closer with the </a:t>
            </a:r>
            <a:r>
              <a:rPr lang="en-US" sz="1600" dirty="0" err="1" smtClean="0">
                <a:latin typeface="Century Gothic" pitchFamily="34" charset="0"/>
              </a:rPr>
              <a:t>Socs</a:t>
            </a:r>
            <a:r>
              <a:rPr lang="en-US" sz="1600" dirty="0" smtClean="0">
                <a:latin typeface="Century Gothic" pitchFamily="34" charset="0"/>
              </a:rPr>
              <a:t> and learns that they are really good people beneath this act and all of their money. By comparing these two perspectives, one from the beginning of the novel and one near the end, you can see how maturity brings about perspective; in this case for the better. </a:t>
            </a:r>
          </a:p>
        </p:txBody>
      </p:sp>
      <p:sp>
        <p:nvSpPr>
          <p:cNvPr id="2" name="Title 1"/>
          <p:cNvSpPr>
            <a:spLocks noGrp="1"/>
          </p:cNvSpPr>
          <p:nvPr>
            <p:ph type="title"/>
          </p:nvPr>
        </p:nvSpPr>
        <p:spPr/>
        <p:txBody>
          <a:bodyPr/>
          <a:lstStyle/>
          <a:p>
            <a:r>
              <a:rPr lang="en-US" dirty="0" smtClean="0">
                <a:latin typeface="Century Gothic" pitchFamily="34" charset="0"/>
              </a:rPr>
              <a:t>What do you gain?</a:t>
            </a:r>
            <a:endParaRPr lang="en-US" dirty="0">
              <a:latin typeface="Century Gothic" pitchFamily="34" charset="0"/>
            </a:endParaRPr>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1066800"/>
          </a:xfrm>
        </p:spPr>
        <p:txBody>
          <a:bodyPr/>
          <a:lstStyle/>
          <a:p>
            <a:r>
              <a:rPr lang="en-US" dirty="0" smtClean="0">
                <a:latin typeface="Century Gothic" pitchFamily="34" charset="0"/>
              </a:rPr>
              <a:t>What do you gain?</a:t>
            </a:r>
            <a:endParaRPr lang="en-US" dirty="0">
              <a:latin typeface="Century Gothic" pitchFamily="34" charset="0"/>
            </a:endParaRPr>
          </a:p>
        </p:txBody>
      </p:sp>
      <p:sp>
        <p:nvSpPr>
          <p:cNvPr id="10" name="TextBox 9"/>
          <p:cNvSpPr txBox="1"/>
          <p:nvPr/>
        </p:nvSpPr>
        <p:spPr>
          <a:xfrm>
            <a:off x="1676400" y="1295400"/>
            <a:ext cx="5486400" cy="461665"/>
          </a:xfrm>
          <a:prstGeom prst="rect">
            <a:avLst/>
          </a:prstGeom>
          <a:noFill/>
        </p:spPr>
        <p:txBody>
          <a:bodyPr wrap="square" rtlCol="0">
            <a:spAutoFit/>
          </a:bodyPr>
          <a:lstStyle/>
          <a:p>
            <a:pPr algn="ctr"/>
            <a:r>
              <a:rPr lang="en-US" sz="2400" b="1" u="sng" dirty="0" smtClean="0">
                <a:solidFill>
                  <a:srgbClr val="002060"/>
                </a:solidFill>
                <a:latin typeface="Century Gothic" pitchFamily="34" charset="0"/>
              </a:rPr>
              <a:t>Wisdom:</a:t>
            </a:r>
            <a:endParaRPr lang="en-US" sz="2400" b="1" u="sng" dirty="0">
              <a:solidFill>
                <a:srgbClr val="002060"/>
              </a:solidFill>
              <a:latin typeface="Century Gothic" pitchFamily="34" charset="0"/>
            </a:endParaRPr>
          </a:p>
        </p:txBody>
      </p:sp>
      <p:pic>
        <p:nvPicPr>
          <p:cNvPr id="3074" name="Picture 2" descr="https://encrypted-tbn2.gstatic.com/images?q=tbn:ANd9GcS5PsDFWiFmYb6CtU8ZtI3-Br2b4ukMC1qX6eowxv8NZtS5BTwbFg"/>
          <p:cNvPicPr>
            <a:picLocks noChangeAspect="1" noChangeArrowheads="1"/>
          </p:cNvPicPr>
          <p:nvPr/>
        </p:nvPicPr>
        <p:blipFill>
          <a:blip r:embed="rId2" cstate="print"/>
          <a:srcRect/>
          <a:stretch>
            <a:fillRect/>
          </a:stretch>
        </p:blipFill>
        <p:spPr bwMode="auto">
          <a:xfrm>
            <a:off x="7543800" y="152400"/>
            <a:ext cx="1600200" cy="2382907"/>
          </a:xfrm>
          <a:prstGeom prst="rect">
            <a:avLst/>
          </a:prstGeom>
          <a:ln>
            <a:noFill/>
          </a:ln>
          <a:effectLst>
            <a:softEdge rad="112500"/>
          </a:effectLst>
        </p:spPr>
      </p:pic>
      <p:pic>
        <p:nvPicPr>
          <p:cNvPr id="3076" name="Picture 4" descr="https://encrypted-tbn0.gstatic.com/images?q=tbn:ANd9GcRzd_rw2E-PuCycsLn-g8B3RFs7n7no821H-DcNA9yy0keJWu1J3g"/>
          <p:cNvPicPr>
            <a:picLocks noChangeAspect="1" noChangeArrowheads="1"/>
          </p:cNvPicPr>
          <p:nvPr/>
        </p:nvPicPr>
        <p:blipFill>
          <a:blip r:embed="rId3" cstate="print"/>
          <a:srcRect/>
          <a:stretch>
            <a:fillRect/>
          </a:stretch>
        </p:blipFill>
        <p:spPr bwMode="auto">
          <a:xfrm rot="20828899">
            <a:off x="-62638" y="5195161"/>
            <a:ext cx="1681670" cy="1681670"/>
          </a:xfrm>
          <a:prstGeom prst="ellipse">
            <a:avLst/>
          </a:prstGeom>
          <a:ln>
            <a:noFill/>
          </a:ln>
          <a:effectLst>
            <a:softEdge rad="112500"/>
          </a:effectLst>
        </p:spPr>
      </p:pic>
      <p:sp>
        <p:nvSpPr>
          <p:cNvPr id="8" name="Content Placeholder 7"/>
          <p:cNvSpPr>
            <a:spLocks noGrp="1"/>
          </p:cNvSpPr>
          <p:nvPr>
            <p:ph idx="1"/>
          </p:nvPr>
        </p:nvSpPr>
        <p:spPr>
          <a:xfrm>
            <a:off x="838200" y="1828800"/>
            <a:ext cx="7620000" cy="4419600"/>
          </a:xfrm>
          <a:no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“So I figured something was bothering him” (Hinton 172). A synonym for wisdom is understanding. This quote is thought near the end of the book, after we have seen </a:t>
            </a:r>
            <a:r>
              <a:rPr lang="en-US" dirty="0" err="1"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Ponyboy</a:t>
            </a:r>
            <a:r>
              <a:rPr lang="en-US" dirty="0"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 mature. This quote symbolizes wisdom because it shows how </a:t>
            </a:r>
            <a:r>
              <a:rPr lang="en-US" dirty="0" err="1"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Ponyboy</a:t>
            </a:r>
            <a:r>
              <a:rPr lang="en-US" dirty="0"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 has an understanding of others feelings. As </a:t>
            </a:r>
            <a:r>
              <a:rPr lang="en-US" dirty="0" err="1"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Ponyboy</a:t>
            </a:r>
            <a:r>
              <a:rPr lang="en-US" dirty="0"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 becomes more mature he gains so much wisdom; he learns to understand and sense when someone is hurt. Also, when he recognizes that someone is hurt, he does not just leave it alone, he wants to help. Through this quote you see that </a:t>
            </a:r>
            <a:r>
              <a:rPr lang="en-US" dirty="0" err="1"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Ponyboy</a:t>
            </a:r>
            <a:r>
              <a:rPr lang="en-US" dirty="0"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 sense’s how </a:t>
            </a:r>
            <a:r>
              <a:rPr lang="en-US" dirty="0" err="1"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Sodapop</a:t>
            </a:r>
            <a:r>
              <a:rPr lang="en-US" dirty="0"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 is upset, but you do not see what he does to try and fix it; soon after he thinks this quote he asks what is wrong. This shows that </a:t>
            </a:r>
            <a:r>
              <a:rPr lang="en-US" dirty="0" err="1"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Ponyboy</a:t>
            </a:r>
            <a:r>
              <a:rPr lang="en-US" dirty="0" smtClean="0">
                <a:ln w="18415" cmpd="sng">
                  <a:noFill/>
                  <a:prstDash val="solid"/>
                </a:ln>
                <a:solidFill>
                  <a:schemeClr val="tx1"/>
                </a:solidFill>
                <a:effectLst>
                  <a:outerShdw blurRad="63500" dir="3600000" algn="tl" rotWithShape="0">
                    <a:srgbClr val="000000">
                      <a:alpha val="70000"/>
                    </a:srgbClr>
                  </a:outerShdw>
                </a:effectLst>
                <a:latin typeface="Century Gothic" pitchFamily="34" charset="0"/>
              </a:rPr>
              <a:t> is a wiser person by the end of the novel and has the ability to understand more as a character. </a:t>
            </a:r>
            <a:endParaRPr lang="en-US" dirty="0">
              <a:ln w="18415" cmpd="sng">
                <a:noFill/>
                <a:prstDash val="solid"/>
              </a:ln>
              <a:solidFill>
                <a:schemeClr val="tx1"/>
              </a:solidFill>
              <a:effectLst>
                <a:outerShdw blurRad="63500" dir="3600000" algn="tl" rotWithShape="0">
                  <a:srgbClr val="000000">
                    <a:alpha val="70000"/>
                  </a:srgbClr>
                </a:outerShdw>
              </a:effectLst>
              <a:latin typeface="Century Gothic" pitchFamily="34" charset="0"/>
            </a:endParaRPr>
          </a:p>
        </p:txBody>
      </p:sp>
    </p:spTree>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pitchFamily="34" charset="0"/>
              </a:rPr>
              <a:t>What do you lose?</a:t>
            </a:r>
            <a:endParaRPr lang="en-US" dirty="0">
              <a:latin typeface="Century Gothic" pitchFamily="34" charset="0"/>
            </a:endParaRPr>
          </a:p>
        </p:txBody>
      </p:sp>
      <p:pic>
        <p:nvPicPr>
          <p:cNvPr id="2050" name="Picture 2" descr="https://encrypted-tbn2.gstatic.com/images?q=tbn:ANd9GcTFExKwOsAiULGLTrmCdxBt_TUZ2eghRt_YvAq0dM1pJrU0vLYoig"/>
          <p:cNvPicPr>
            <a:picLocks noChangeAspect="1" noChangeArrowheads="1"/>
          </p:cNvPicPr>
          <p:nvPr/>
        </p:nvPicPr>
        <p:blipFill>
          <a:blip r:embed="rId2" cstate="print"/>
          <a:srcRect/>
          <a:stretch>
            <a:fillRect/>
          </a:stretch>
        </p:blipFill>
        <p:spPr bwMode="auto">
          <a:xfrm rot="21149288">
            <a:off x="257354" y="58807"/>
            <a:ext cx="1331704" cy="1693072"/>
          </a:xfrm>
          <a:prstGeom prst="rect">
            <a:avLst/>
          </a:prstGeom>
          <a:ln>
            <a:noFill/>
          </a:ln>
          <a:effectLst>
            <a:softEdge rad="112500"/>
          </a:effectLst>
        </p:spPr>
      </p:pic>
      <p:sp>
        <p:nvSpPr>
          <p:cNvPr id="4" name="Content Placeholder 3"/>
          <p:cNvSpPr>
            <a:spLocks noGrp="1"/>
          </p:cNvSpPr>
          <p:nvPr>
            <p:ph sz="half" idx="2"/>
          </p:nvPr>
        </p:nvSpPr>
        <p:spPr>
          <a:xfrm>
            <a:off x="457200" y="2057400"/>
            <a:ext cx="4191000" cy="4191000"/>
          </a:xfrm>
        </p:spPr>
        <p:txBody>
          <a:bodyPr>
            <a:normAutofit lnSpcReduction="10000"/>
          </a:bodyPr>
          <a:lstStyle/>
          <a:p>
            <a:r>
              <a:rPr lang="en-US" sz="1600" dirty="0" smtClean="0">
                <a:solidFill>
                  <a:schemeClr val="tx1"/>
                </a:solidFill>
                <a:latin typeface="Century Gothic" pitchFamily="34" charset="0"/>
              </a:rPr>
              <a:t>“Johnny is wanted for murder, and Dallas has a record with the fuzz a mile long” (Hinton 95). This shows how </a:t>
            </a:r>
            <a:r>
              <a:rPr lang="en-US" sz="1600" dirty="0" err="1" smtClean="0">
                <a:solidFill>
                  <a:schemeClr val="tx1"/>
                </a:solidFill>
                <a:latin typeface="Century Gothic" pitchFamily="34" charset="0"/>
              </a:rPr>
              <a:t>Ponyboy</a:t>
            </a:r>
            <a:r>
              <a:rPr lang="en-US" sz="1600" dirty="0" smtClean="0">
                <a:solidFill>
                  <a:schemeClr val="tx1"/>
                </a:solidFill>
                <a:latin typeface="Century Gothic" pitchFamily="34" charset="0"/>
              </a:rPr>
              <a:t> has lost his ignorance by having to know all of this information about his friends. This makes </a:t>
            </a:r>
            <a:r>
              <a:rPr lang="en-US" sz="1600" dirty="0" err="1" smtClean="0">
                <a:solidFill>
                  <a:schemeClr val="tx1"/>
                </a:solidFill>
                <a:latin typeface="Century Gothic" pitchFamily="34" charset="0"/>
              </a:rPr>
              <a:t>Ponyboy</a:t>
            </a:r>
            <a:r>
              <a:rPr lang="en-US" sz="1600" dirty="0" smtClean="0">
                <a:solidFill>
                  <a:schemeClr val="tx1"/>
                </a:solidFill>
                <a:latin typeface="Century Gothic" pitchFamily="34" charset="0"/>
              </a:rPr>
              <a:t> lose his ignorance because he looses his lack of tragic knowledge in order to gain wisdom. </a:t>
            </a:r>
            <a:r>
              <a:rPr lang="en-US" sz="1600" dirty="0" err="1" smtClean="0">
                <a:solidFill>
                  <a:schemeClr val="tx1"/>
                </a:solidFill>
                <a:latin typeface="Century Gothic" pitchFamily="34" charset="0"/>
              </a:rPr>
              <a:t>Ponyboy</a:t>
            </a:r>
            <a:r>
              <a:rPr lang="en-US" sz="1600" dirty="0" smtClean="0">
                <a:solidFill>
                  <a:schemeClr val="tx1"/>
                </a:solidFill>
                <a:latin typeface="Century Gothic" pitchFamily="34" charset="0"/>
              </a:rPr>
              <a:t> must face the truth as he grows up and becomes an adult, he must face the fact that his friends are not perfect and that they have made mistakes in the past that will follow them. As he matures, he must lose his ignorance of the world and of his society in order to gain perspective and wisdom. </a:t>
            </a:r>
            <a:endParaRPr lang="en-US" sz="1600" dirty="0">
              <a:solidFill>
                <a:schemeClr val="tx1"/>
              </a:solidFill>
              <a:latin typeface="Century Gothic" pitchFamily="34" charset="0"/>
            </a:endParaRPr>
          </a:p>
        </p:txBody>
      </p:sp>
      <p:sp>
        <p:nvSpPr>
          <p:cNvPr id="3" name="Text Placeholder 2"/>
          <p:cNvSpPr>
            <a:spLocks noGrp="1"/>
          </p:cNvSpPr>
          <p:nvPr>
            <p:ph type="body" idx="1"/>
          </p:nvPr>
        </p:nvSpPr>
        <p:spPr>
          <a:xfrm>
            <a:off x="914400" y="1295400"/>
            <a:ext cx="2743200" cy="827087"/>
          </a:xfrm>
        </p:spPr>
        <p:txBody>
          <a:bodyPr/>
          <a:lstStyle/>
          <a:p>
            <a:r>
              <a:rPr lang="en-US" b="1" u="sng" dirty="0" smtClean="0">
                <a:latin typeface="Century Gothic" pitchFamily="34" charset="0"/>
              </a:rPr>
              <a:t>Ignorance:</a:t>
            </a:r>
            <a:endParaRPr lang="en-US" b="1" u="sng" dirty="0">
              <a:latin typeface="Century Gothic" pitchFamily="34" charset="0"/>
            </a:endParaRPr>
          </a:p>
        </p:txBody>
      </p:sp>
      <p:pic>
        <p:nvPicPr>
          <p:cNvPr id="2052" name="Picture 4" descr="https://encrypted-tbn3.gstatic.com/images?q=tbn:ANd9GcSzXtU9fpbFioVrYrfbu1JO4zOOUGLkKhxa5eV3hZJwvAFh0Ag"/>
          <p:cNvPicPr>
            <a:picLocks noChangeAspect="1" noChangeArrowheads="1"/>
          </p:cNvPicPr>
          <p:nvPr/>
        </p:nvPicPr>
        <p:blipFill>
          <a:blip r:embed="rId3" cstate="print"/>
          <a:srcRect/>
          <a:stretch>
            <a:fillRect/>
          </a:stretch>
        </p:blipFill>
        <p:spPr bwMode="auto">
          <a:xfrm rot="627331">
            <a:off x="7074381" y="296384"/>
            <a:ext cx="1742790" cy="1704403"/>
          </a:xfrm>
          <a:prstGeom prst="rect">
            <a:avLst/>
          </a:prstGeom>
          <a:ln>
            <a:noFill/>
          </a:ln>
          <a:effectLst>
            <a:outerShdw blurRad="292100" dist="139700" dir="2700000" algn="tl" rotWithShape="0">
              <a:srgbClr val="333333">
                <a:alpha val="65000"/>
              </a:srgbClr>
            </a:outerShdw>
          </a:effectLst>
        </p:spPr>
      </p:pic>
      <p:sp>
        <p:nvSpPr>
          <p:cNvPr id="7" name="Content Placeholder 3"/>
          <p:cNvSpPr>
            <a:spLocks noGrp="1"/>
          </p:cNvSpPr>
          <p:nvPr>
            <p:ph sz="half" idx="2"/>
          </p:nvPr>
        </p:nvSpPr>
        <p:spPr>
          <a:xfrm>
            <a:off x="4724400" y="1981200"/>
            <a:ext cx="4191000" cy="4343400"/>
          </a:xfrm>
        </p:spPr>
        <p:txBody>
          <a:bodyPr>
            <a:normAutofit fontScale="92500" lnSpcReduction="20000"/>
          </a:bodyPr>
          <a:lstStyle/>
          <a:p>
            <a:r>
              <a:rPr lang="en-US" dirty="0" smtClean="0">
                <a:solidFill>
                  <a:schemeClr val="tx1"/>
                </a:solidFill>
                <a:latin typeface="Century Gothic" pitchFamily="34" charset="0"/>
              </a:rPr>
              <a:t>“The pillow seemed to sink a little, and Johnny died” (Hinton 148). To witness death is a life scaring event on it’s own  and for it to be one of your closest friends makes it even more tragic. When </a:t>
            </a:r>
            <a:r>
              <a:rPr lang="en-US" dirty="0" err="1" smtClean="0">
                <a:solidFill>
                  <a:schemeClr val="tx1"/>
                </a:solidFill>
                <a:latin typeface="Century Gothic" pitchFamily="34" charset="0"/>
              </a:rPr>
              <a:t>Ponyboy</a:t>
            </a:r>
            <a:r>
              <a:rPr lang="en-US" dirty="0" smtClean="0">
                <a:solidFill>
                  <a:schemeClr val="tx1"/>
                </a:solidFill>
                <a:latin typeface="Century Gothic" pitchFamily="34" charset="0"/>
              </a:rPr>
              <a:t> saw Johnny pass away, he lost a lot of his innocence. Earlier in the book Cherry says to </a:t>
            </a:r>
            <a:r>
              <a:rPr lang="en-US" dirty="0" err="1" smtClean="0">
                <a:solidFill>
                  <a:schemeClr val="tx1"/>
                </a:solidFill>
                <a:latin typeface="Century Gothic" pitchFamily="34" charset="0"/>
              </a:rPr>
              <a:t>Ponyboy</a:t>
            </a:r>
            <a:r>
              <a:rPr lang="en-US" dirty="0" smtClean="0">
                <a:solidFill>
                  <a:schemeClr val="tx1"/>
                </a:solidFill>
                <a:latin typeface="Century Gothic" pitchFamily="34" charset="0"/>
              </a:rPr>
              <a:t> “You’ve seen too much to be innocent” (Hinton 26). This quote shows how  already </a:t>
            </a:r>
            <a:r>
              <a:rPr lang="en-US" dirty="0" err="1" smtClean="0">
                <a:solidFill>
                  <a:schemeClr val="tx1"/>
                </a:solidFill>
                <a:latin typeface="Century Gothic" pitchFamily="34" charset="0"/>
              </a:rPr>
              <a:t>Ponyboy</a:t>
            </a:r>
            <a:r>
              <a:rPr lang="en-US" dirty="0" smtClean="0">
                <a:solidFill>
                  <a:schemeClr val="tx1"/>
                </a:solidFill>
                <a:latin typeface="Century Gothic" pitchFamily="34" charset="0"/>
              </a:rPr>
              <a:t> has lost his innocence at the beginning of the novel and now he has seen his dearest friend die right in front of him; this takes away his innocence. Just by seeing such a tragic event happen in front of you is the thing that takes away the most of your innocence. </a:t>
            </a:r>
            <a:endParaRPr lang="en-US" dirty="0">
              <a:solidFill>
                <a:schemeClr val="tx1"/>
              </a:solidFill>
              <a:latin typeface="Century Gothic" pitchFamily="34" charset="0"/>
            </a:endParaRPr>
          </a:p>
        </p:txBody>
      </p:sp>
      <p:sp>
        <p:nvSpPr>
          <p:cNvPr id="5" name="Text Placeholder 4"/>
          <p:cNvSpPr>
            <a:spLocks noGrp="1"/>
          </p:cNvSpPr>
          <p:nvPr>
            <p:ph type="body" sz="quarter" idx="3"/>
          </p:nvPr>
        </p:nvSpPr>
        <p:spPr>
          <a:xfrm>
            <a:off x="5715000" y="1371600"/>
            <a:ext cx="2743200" cy="827087"/>
          </a:xfrm>
        </p:spPr>
        <p:txBody>
          <a:bodyPr/>
          <a:lstStyle/>
          <a:p>
            <a:r>
              <a:rPr lang="en-US" b="1" u="sng" dirty="0" smtClean="0">
                <a:latin typeface="Century Gothic" pitchFamily="34" charset="0"/>
              </a:rPr>
              <a:t>Innocence: </a:t>
            </a:r>
            <a:endParaRPr lang="en-US" b="1" u="sng" dirty="0">
              <a:latin typeface="Century Gothic" pitchFamily="34" charset="0"/>
            </a:endParaRPr>
          </a:p>
        </p:txBody>
      </p:sp>
    </p:spTree>
  </p:cSld>
  <p:clrMapOvr>
    <a:masterClrMapping/>
  </p:clrMapOvr>
  <p:transition spd="slow">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1530</TotalTime>
  <Words>727</Words>
  <Application>Microsoft Office PowerPoint</Application>
  <PresentationFormat>On-screen Show (4:3)</PresentationFormat>
  <Paragraphs>18</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Air</vt:lpstr>
      <vt:lpstr>Bildungsroman </vt:lpstr>
      <vt:lpstr>Maturity:</vt:lpstr>
      <vt:lpstr>What do you gain?</vt:lpstr>
      <vt:lpstr>What do you gain?</vt:lpstr>
      <vt:lpstr>What do you lose?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Bildungsroman </dc:title>
  <dc:creator> </dc:creator>
  <cp:lastModifiedBy> </cp:lastModifiedBy>
  <cp:revision>10</cp:revision>
  <dcterms:created xsi:type="dcterms:W3CDTF">2012-12-18T02:40:21Z</dcterms:created>
  <dcterms:modified xsi:type="dcterms:W3CDTF">2012-12-19T04:10:41Z</dcterms:modified>
</cp:coreProperties>
</file>